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8" r:id="rId7"/>
    <p:sldId id="269" r:id="rId8"/>
    <p:sldId id="265" r:id="rId9"/>
    <p:sldId id="270" r:id="rId10"/>
    <p:sldId id="260" r:id="rId11"/>
    <p:sldId id="261" r:id="rId12"/>
    <p:sldId id="262" r:id="rId13"/>
    <p:sldId id="263" r:id="rId14"/>
    <p:sldId id="264" r:id="rId15"/>
    <p:sldId id="271"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908720"/>
            <a:ext cx="7772400" cy="1470025"/>
          </a:xfrm>
        </p:spPr>
        <p:txBody>
          <a:bodyPr>
            <a:normAutofit fontScale="90000"/>
          </a:bodyPr>
          <a:lstStyle/>
          <a:p>
            <a:r>
              <a:rPr lang="es-CO" b="1" dirty="0" smtClean="0"/>
              <a:t>TRIPLE ALERTA: </a:t>
            </a:r>
            <a:br>
              <a:rPr lang="es-CO" b="1" dirty="0" smtClean="0"/>
            </a:br>
            <a:r>
              <a:rPr lang="es-CO" sz="4900" b="1" dirty="0" smtClean="0">
                <a:solidFill>
                  <a:srgbClr val="FF0000"/>
                </a:solidFill>
              </a:rPr>
              <a:t>¡EMERGENCIA UNIVERSAL!</a:t>
            </a:r>
            <a:endParaRPr lang="es-CO" sz="49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1328" y="2408312"/>
            <a:ext cx="441292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Intercalar"/>
          <p:cNvSpPr/>
          <p:nvPr/>
        </p:nvSpPr>
        <p:spPr>
          <a:xfrm rot="16200000">
            <a:off x="4386249" y="3067485"/>
            <a:ext cx="457200" cy="5674947"/>
          </a:xfrm>
          <a:prstGeom prst="flowChartCol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416338573"/>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3">
              <a:lumMod val="60000"/>
              <a:lumOff val="40000"/>
            </a:schemeClr>
          </a:solidFill>
        </p:spPr>
        <p:txBody>
          <a:bodyPr>
            <a:normAutofit fontScale="85000" lnSpcReduction="20000"/>
          </a:bodyPr>
          <a:lstStyle/>
          <a:p>
            <a:pPr marL="0" indent="0" algn="ctr">
              <a:buNone/>
            </a:pPr>
            <a:r>
              <a:rPr lang="es-CO" dirty="0" smtClean="0"/>
              <a:t>Cuando existe un peligro inminente, como en el caso de un tsunami, la avalancha de un rio o el deshielo en un nevado, generalmente existen tres señales de alerta:</a:t>
            </a:r>
          </a:p>
          <a:p>
            <a:pPr marL="0" indent="0" algn="ctr">
              <a:buNone/>
            </a:pPr>
            <a:endParaRPr lang="es-CO" b="1" dirty="0" smtClean="0"/>
          </a:p>
          <a:p>
            <a:pPr marL="0" indent="0" algn="ctr">
              <a:buNone/>
            </a:pPr>
            <a:r>
              <a:rPr lang="es-CO" b="1" dirty="0" smtClean="0"/>
              <a:t>1. Amarilla. </a:t>
            </a:r>
          </a:p>
          <a:p>
            <a:pPr marL="0" indent="0" algn="ctr">
              <a:buNone/>
            </a:pPr>
            <a:r>
              <a:rPr lang="es-CO" b="1" dirty="0" smtClean="0"/>
              <a:t>2. Naranja, y </a:t>
            </a:r>
          </a:p>
          <a:p>
            <a:pPr marL="0" indent="0" algn="ctr">
              <a:buNone/>
            </a:pPr>
            <a:r>
              <a:rPr lang="es-CO" b="1" dirty="0" smtClean="0"/>
              <a:t>3. Roja. </a:t>
            </a:r>
          </a:p>
          <a:p>
            <a:pPr marL="0" indent="0" algn="ctr">
              <a:buNone/>
            </a:pPr>
            <a:endParaRPr lang="es-CO" dirty="0" smtClean="0"/>
          </a:p>
          <a:p>
            <a:pPr marL="0" indent="0" algn="ctr">
              <a:buNone/>
            </a:pPr>
            <a:endParaRPr lang="es-CO" dirty="0"/>
          </a:p>
          <a:p>
            <a:pPr marL="0" indent="0" algn="ctr">
              <a:buNone/>
            </a:pPr>
            <a:r>
              <a:rPr lang="es-CO" dirty="0" smtClean="0"/>
              <a:t>Estos son tres llamados de peligro, a los cuales usted debe, si es que quiere salvarse, permanecer alerta. Cuando se da el ultimo aviso, usted tiene que obedecer y salir rápidamente, no puede decir: deme cinco minutos, ya salgo, ¡no! Tiene que salir ya, de lo contrario </a:t>
            </a:r>
            <a:r>
              <a:rPr lang="es-CO" dirty="0"/>
              <a:t>p</a:t>
            </a:r>
            <a:r>
              <a:rPr lang="es-CO" dirty="0" smtClean="0"/>
              <a:t>erecerá. Esto es de vida o muerte.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7861" y="1772816"/>
            <a:ext cx="1415258" cy="1368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947860" y="3212976"/>
            <a:ext cx="1415259" cy="461665"/>
          </a:xfrm>
          <a:prstGeom prst="rect">
            <a:avLst/>
          </a:prstGeom>
        </p:spPr>
        <p:txBody>
          <a:bodyPr wrap="none">
            <a:spAutoFit/>
          </a:bodyPr>
          <a:lstStyle/>
          <a:p>
            <a:r>
              <a:rPr lang="es-CO" sz="2400" b="1" dirty="0"/>
              <a:t>Semáforo</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5340" y="1772815"/>
            <a:ext cx="1656184" cy="1368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408221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5328592" cy="4392487"/>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pPr marL="400050" lvl="1" indent="0">
              <a:buNone/>
            </a:pPr>
            <a:r>
              <a:rPr lang="es-CO" b="1" dirty="0">
                <a:solidFill>
                  <a:srgbClr val="FF0000"/>
                </a:solidFill>
              </a:rPr>
              <a:t>Apoc.7:1-3. </a:t>
            </a:r>
          </a:p>
          <a:p>
            <a:pPr marL="400050" lvl="1" indent="0">
              <a:buNone/>
            </a:pPr>
            <a:r>
              <a:rPr lang="es-CO" dirty="0"/>
              <a:t>Después de esto vi a cuatro ángeles en pie sobre los cuatro ángulos de la tierra, que detenían los cuatro vientos de la tierra, para que no soplase viento alguno sobre la tierra, ni sobre el mar, ni sobre ningún árbol. 2 Vi también a otro ángel que subía de donde sale el sol, y tenía el sello del Dios vivo; y clamó a gran voz a los cuatro ángeles, a quienes se les había dado el poder de hacer daño a la tierra y al mar, </a:t>
            </a:r>
          </a:p>
          <a:p>
            <a:endParaRPr lang="es-CO" dirty="0"/>
          </a:p>
        </p:txBody>
      </p:sp>
      <p:sp>
        <p:nvSpPr>
          <p:cNvPr id="2" name="1 Rectángulo"/>
          <p:cNvSpPr/>
          <p:nvPr/>
        </p:nvSpPr>
        <p:spPr>
          <a:xfrm>
            <a:off x="755576" y="4869160"/>
            <a:ext cx="7920880" cy="1384995"/>
          </a:xfrm>
          <a:prstGeom prst="rect">
            <a:avLst/>
          </a:prstGeom>
          <a:solidFill>
            <a:schemeClr val="accent4">
              <a:lumMod val="20000"/>
              <a:lumOff val="80000"/>
            </a:schemeClr>
          </a:solidFill>
          <a:scene3d>
            <a:camera prst="orthographicFront"/>
            <a:lightRig rig="threePt" dir="t"/>
          </a:scene3d>
          <a:sp3d>
            <a:bevelT prst="slope"/>
          </a:sp3d>
        </p:spPr>
        <p:txBody>
          <a:bodyPr wrap="square">
            <a:spAutoFit/>
          </a:bodyPr>
          <a:lstStyle/>
          <a:p>
            <a:r>
              <a:rPr lang="es-CO" sz="2800" dirty="0"/>
              <a:t>3 diciendo: No hagáis daño a la tierra, ni al mar, ni a los árboles, hasta que hayamos sellado en sus frentes a los siervos de nuestro Dios.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04664"/>
            <a:ext cx="2880320" cy="4032448"/>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79279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15813"/>
            <a:ext cx="8229600" cy="3201219"/>
          </a:xfrm>
          <a:solidFill>
            <a:schemeClr val="bg2">
              <a:lumMod val="90000"/>
            </a:schemeClr>
          </a:solidFill>
          <a:scene3d>
            <a:camera prst="orthographicFront"/>
            <a:lightRig rig="threePt" dir="t"/>
          </a:scene3d>
          <a:sp3d>
            <a:bevelT w="165100" prst="coolSlant"/>
          </a:sp3d>
        </p:spPr>
        <p:txBody>
          <a:bodyPr>
            <a:normAutofit fontScale="85000" lnSpcReduction="10000"/>
          </a:bodyPr>
          <a:lstStyle/>
          <a:p>
            <a:pPr marL="0" indent="0">
              <a:buNone/>
            </a:pPr>
            <a:r>
              <a:rPr lang="es-CO" dirty="0"/>
              <a:t>E</a:t>
            </a:r>
            <a:r>
              <a:rPr lang="es-CO" dirty="0" smtClean="0"/>
              <a:t>l tiempo de gracia se termina cuando sea puesta la señal en la frente a la última persona en aceptar el mensaje de salvación. Y ese momento se puede terminar en cualquier momento, y tu ni yo lo sabremos. </a:t>
            </a:r>
          </a:p>
          <a:p>
            <a:pPr marL="0" indent="0">
              <a:buNone/>
            </a:pPr>
            <a:r>
              <a:rPr lang="es-CO" dirty="0" smtClean="0"/>
              <a:t>Por otra parte, en cualquier momentos nos podemos morir, y nuestro tiempo de gracia se termina en ese momento. Por tanto es urgente que te rindas a los pies de Cristo Jesús ahora. </a:t>
            </a:r>
          </a:p>
        </p:txBody>
      </p:sp>
      <p:sp>
        <p:nvSpPr>
          <p:cNvPr id="2" name="1 Rectángulo"/>
          <p:cNvSpPr/>
          <p:nvPr/>
        </p:nvSpPr>
        <p:spPr>
          <a:xfrm>
            <a:off x="683568" y="3933056"/>
            <a:ext cx="5616624" cy="2246769"/>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800" dirty="0"/>
              <a:t>Cuando se termine la predicación del Evangelio, se termina el tiempo de gracia, la puerta se la salvación se cierra, y comienza el tiempo de angustia.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861048"/>
            <a:ext cx="2508870" cy="2448272"/>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33490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16937" y="1268760"/>
            <a:ext cx="5842993" cy="2664296"/>
          </a:xfrm>
        </p:spPr>
        <p:txBody>
          <a:bodyPr>
            <a:normAutofit/>
          </a:bodyPr>
          <a:lstStyle/>
          <a:p>
            <a:pPr marL="800100" lvl="2" indent="0">
              <a:buNone/>
            </a:pPr>
            <a:r>
              <a:rPr lang="es-CO" sz="2800" b="1" dirty="0" smtClean="0"/>
              <a:t>Temed a Dios y dadle gloria</a:t>
            </a:r>
            <a:r>
              <a:rPr lang="es-CO" sz="2800" dirty="0" smtClean="0"/>
              <a:t>. Adorad al que…., </a:t>
            </a:r>
            <a:r>
              <a:rPr lang="es-CO" sz="2800" u="sng" dirty="0" smtClean="0"/>
              <a:t>la adoración significa un estilo de vida, que deben llevar aquellos que aspiren a participar del reino de los cielos.</a:t>
            </a:r>
            <a:r>
              <a:rPr lang="es-CO" sz="2800" dirty="0" smtClean="0"/>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2966" y="1556792"/>
            <a:ext cx="2240699" cy="2088232"/>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16937" y="332656"/>
            <a:ext cx="8280920" cy="646331"/>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3600" b="1" dirty="0"/>
              <a:t>1. </a:t>
            </a:r>
            <a:r>
              <a:rPr lang="es-CO" sz="3200" dirty="0"/>
              <a:t>Primer llamado, </a:t>
            </a:r>
            <a:r>
              <a:rPr lang="es-CO" sz="3200" u="sng" dirty="0"/>
              <a:t>color amarillo</a:t>
            </a:r>
            <a:r>
              <a:rPr lang="es-CO" sz="3200" dirty="0"/>
              <a:t>: </a:t>
            </a:r>
            <a:r>
              <a:rPr lang="es-CO" sz="3200" dirty="0">
                <a:solidFill>
                  <a:srgbClr val="FF0000"/>
                </a:solidFill>
              </a:rPr>
              <a:t>Apoc.14:1-6.</a:t>
            </a:r>
          </a:p>
        </p:txBody>
      </p:sp>
      <p:sp>
        <p:nvSpPr>
          <p:cNvPr id="6" name="5 Rectángulo"/>
          <p:cNvSpPr/>
          <p:nvPr/>
        </p:nvSpPr>
        <p:spPr>
          <a:xfrm>
            <a:off x="971600" y="4581128"/>
            <a:ext cx="7560840" cy="1384995"/>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800" dirty="0"/>
              <a:t>Estos deben darle un cambio a su estilo de vida. </a:t>
            </a:r>
            <a:r>
              <a:rPr lang="es-CO" sz="2800" b="1" dirty="0"/>
              <a:t>Reverencia</a:t>
            </a:r>
            <a:r>
              <a:rPr lang="es-CO" sz="2800" dirty="0"/>
              <a:t>. Todo lo que hagáis hacedlo para la gloria de Dios. </a:t>
            </a:r>
          </a:p>
        </p:txBody>
      </p:sp>
    </p:spTree>
    <p:extLst>
      <p:ext uri="{BB962C8B-B14F-4D97-AF65-F5344CB8AC3E}">
        <p14:creationId xmlns:p14="http://schemas.microsoft.com/office/powerpoint/2010/main" val="5067545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3">
              <a:lumMod val="20000"/>
              <a:lumOff val="80000"/>
            </a:schemeClr>
          </a:solidFill>
          <a:scene3d>
            <a:camera prst="orthographicFront"/>
            <a:lightRig rig="threePt" dir="t"/>
          </a:scene3d>
          <a:sp3d>
            <a:bevelT w="165100" prst="coolSlant"/>
          </a:sp3d>
        </p:spPr>
        <p:txBody>
          <a:bodyPr>
            <a:normAutofit fontScale="92500" lnSpcReduction="20000"/>
          </a:bodyPr>
          <a:lstStyle/>
          <a:p>
            <a:r>
              <a:rPr lang="es-CO" dirty="0"/>
              <a:t>Otro aspecto muy importante que se menciona en el primer llamado es que «</a:t>
            </a:r>
            <a:r>
              <a:rPr lang="es-CO" b="1" dirty="0"/>
              <a:t>la hora de su juicio ha llegado</a:t>
            </a:r>
            <a:r>
              <a:rPr lang="es-CO" dirty="0"/>
              <a:t>». Pablo dice: «</a:t>
            </a:r>
            <a:r>
              <a:rPr lang="es-CO" b="1" dirty="0"/>
              <a:t>todos debemos comparecer ante el tribunal de Cristo</a:t>
            </a:r>
            <a:r>
              <a:rPr lang="es-CO" dirty="0" smtClean="0"/>
              <a:t>». </a:t>
            </a:r>
            <a:r>
              <a:rPr lang="es-CO" dirty="0" smtClean="0">
                <a:solidFill>
                  <a:srgbClr val="FF0000"/>
                </a:solidFill>
              </a:rPr>
              <a:t>(2 Cor.5:10). </a:t>
            </a:r>
          </a:p>
          <a:p>
            <a:pPr lvl="1"/>
            <a:r>
              <a:rPr lang="es-CO" dirty="0" smtClean="0"/>
              <a:t>Por </a:t>
            </a:r>
            <a:r>
              <a:rPr lang="es-CO" dirty="0"/>
              <a:t>tanto, es </a:t>
            </a:r>
            <a:r>
              <a:rPr lang="es-CO" dirty="0" smtClean="0"/>
              <a:t>necesario </a:t>
            </a:r>
            <a:r>
              <a:rPr lang="es-CO" dirty="0"/>
              <a:t>que tu te pongas al día con las cuentas con Dios y con tu prójimo ahora, si tu no debes nada, el juicio te beneficia, porque Cristo, tu abogado te exonera de </a:t>
            </a:r>
            <a:r>
              <a:rPr lang="es-CO" dirty="0" smtClean="0"/>
              <a:t>toda </a:t>
            </a:r>
            <a:r>
              <a:rPr lang="es-CO" dirty="0"/>
              <a:t>culpa en el juicio, pero si no te has puesto al </a:t>
            </a:r>
            <a:r>
              <a:rPr lang="es-CO" dirty="0" smtClean="0"/>
              <a:t>día </a:t>
            </a:r>
            <a:r>
              <a:rPr lang="es-CO" dirty="0"/>
              <a:t>con Él, </a:t>
            </a:r>
            <a:r>
              <a:rPr lang="es-CO" dirty="0" smtClean="0"/>
              <a:t>irremisiblemente </a:t>
            </a:r>
            <a:r>
              <a:rPr lang="es-CO" dirty="0"/>
              <a:t>serás sentenciado a la muerte eterna. </a:t>
            </a:r>
            <a:endParaRPr lang="es-CO" dirty="0" smtClean="0"/>
          </a:p>
          <a:p>
            <a:pPr lvl="1"/>
            <a:r>
              <a:rPr lang="es-CO" dirty="0" smtClean="0"/>
              <a:t>Nota </a:t>
            </a:r>
            <a:r>
              <a:rPr lang="es-CO" dirty="0"/>
              <a:t>que yo no te estoy asustando con lo que estoy diciendo aquí, porque esto es Palabra de Dios.</a:t>
            </a:r>
          </a:p>
          <a:p>
            <a:r>
              <a:rPr lang="es-CO" dirty="0"/>
              <a:t>El pecado es como un </a:t>
            </a:r>
            <a:r>
              <a:rPr lang="es-CO" dirty="0" smtClean="0"/>
              <a:t>cáncer</a:t>
            </a:r>
            <a:r>
              <a:rPr lang="es-CO" dirty="0"/>
              <a:t>, que si no se trata a tiempo, la persona infectada se muere </a:t>
            </a:r>
            <a:r>
              <a:rPr lang="es-CO" dirty="0">
                <a:solidFill>
                  <a:srgbClr val="FF0000"/>
                </a:solidFill>
              </a:rPr>
              <a:t>(lee (Juan 3:16).</a:t>
            </a:r>
          </a:p>
          <a:p>
            <a:endParaRPr lang="es-CO" dirty="0"/>
          </a:p>
          <a:p>
            <a:endParaRPr lang="es-CO" dirty="0"/>
          </a:p>
        </p:txBody>
      </p:sp>
    </p:spTree>
    <p:extLst>
      <p:ext uri="{BB962C8B-B14F-4D97-AF65-F5344CB8AC3E}">
        <p14:creationId xmlns:p14="http://schemas.microsoft.com/office/powerpoint/2010/main" val="172806390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93204" y="476672"/>
            <a:ext cx="8229600" cy="1143000"/>
          </a:xfrm>
          <a:solidFill>
            <a:schemeClr val="accent3">
              <a:lumMod val="40000"/>
              <a:lumOff val="60000"/>
            </a:schemeClr>
          </a:solidFill>
        </p:spPr>
        <p:txBody>
          <a:bodyPr>
            <a:normAutofit fontScale="90000"/>
          </a:bodyPr>
          <a:lstStyle/>
          <a:p>
            <a:r>
              <a:rPr lang="es-CO" dirty="0" smtClean="0"/>
              <a:t>Recuerda que todos debemos comparecer ante el tribunal de Cristo.</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916832"/>
            <a:ext cx="2628820" cy="2996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0220" y="1916832"/>
            <a:ext cx="2520280" cy="2996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8790" y="1916832"/>
            <a:ext cx="2736304" cy="2996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5229200"/>
            <a:ext cx="8297550" cy="1323439"/>
          </a:xfrm>
          <a:prstGeom prst="rect">
            <a:avLst/>
          </a:prstGeom>
          <a:solidFill>
            <a:schemeClr val="accent3">
              <a:lumMod val="40000"/>
              <a:lumOff val="60000"/>
            </a:schemeClr>
          </a:solidFill>
        </p:spPr>
        <p:txBody>
          <a:bodyPr wrap="square">
            <a:spAutoFit/>
          </a:bodyPr>
          <a:lstStyle/>
          <a:p>
            <a:pPr algn="ctr"/>
            <a:r>
              <a:rPr lang="es-CO" dirty="0"/>
              <a:t> </a:t>
            </a:r>
            <a:r>
              <a:rPr lang="es-CO" sz="2000" dirty="0"/>
              <a:t>Por tanto, si trajeres tu presente al altar, y allí te acordares de que tu hermano tiene algo contra ti</a:t>
            </a:r>
            <a:r>
              <a:rPr lang="es-CO" sz="2000" dirty="0" smtClean="0"/>
              <a:t>, </a:t>
            </a:r>
            <a:r>
              <a:rPr lang="es-CO" sz="2000" dirty="0"/>
              <a:t>24 Deja allí tu presente delante del altar, y vete, vuelve primero en amistad con tu hermano, y entonces ven y ofrece tu presente. </a:t>
            </a:r>
            <a:r>
              <a:rPr lang="es-CO" sz="2000" b="1" dirty="0" smtClean="0">
                <a:solidFill>
                  <a:srgbClr val="FF0000"/>
                </a:solidFill>
              </a:rPr>
              <a:t>(Mat.5:23,24</a:t>
            </a:r>
            <a:r>
              <a:rPr lang="es-CO" sz="2000" b="1" dirty="0" smtClean="0">
                <a:solidFill>
                  <a:srgbClr val="FF0000"/>
                </a:solidFill>
              </a:rPr>
              <a:t>). </a:t>
            </a:r>
            <a:r>
              <a:rPr lang="es-CO" sz="2000" dirty="0" smtClean="0"/>
              <a:t>Dios quiere una iglesia unida, que se amen los unos a los otros.</a:t>
            </a:r>
            <a:endParaRPr lang="es-CO" sz="2000" dirty="0"/>
          </a:p>
        </p:txBody>
      </p:sp>
    </p:spTree>
    <p:extLst>
      <p:ext uri="{BB962C8B-B14F-4D97-AF65-F5344CB8AC3E}">
        <p14:creationId xmlns:p14="http://schemas.microsoft.com/office/powerpoint/2010/main" val="309829439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a:solidFill>
            <a:schemeClr val="accent3">
              <a:lumMod val="40000"/>
              <a:lumOff val="60000"/>
            </a:schemeClr>
          </a:solidFill>
          <a:scene3d>
            <a:camera prst="orthographicFront"/>
            <a:lightRig rig="threePt" dir="t"/>
          </a:scene3d>
          <a:sp3d>
            <a:bevelT w="165100" prst="coolSlant"/>
          </a:sp3d>
        </p:spPr>
        <p:txBody>
          <a:bodyPr>
            <a:noAutofit/>
          </a:bodyPr>
          <a:lstStyle/>
          <a:p>
            <a:r>
              <a:rPr lang="es-CO" sz="3600" b="1" dirty="0"/>
              <a:t>2</a:t>
            </a:r>
            <a:r>
              <a:rPr lang="es-CO" sz="3200" dirty="0"/>
              <a:t>. Segundo llamado, </a:t>
            </a:r>
            <a:r>
              <a:rPr lang="es-CO" sz="3200" u="sng" dirty="0"/>
              <a:t>color naranja</a:t>
            </a:r>
            <a:r>
              <a:rPr lang="es-CO" sz="3200" dirty="0"/>
              <a:t>: </a:t>
            </a:r>
            <a:r>
              <a:rPr lang="es-CO" sz="3200" dirty="0">
                <a:solidFill>
                  <a:srgbClr val="FF0000"/>
                </a:solidFill>
              </a:rPr>
              <a:t>Apoc.14:7,8</a:t>
            </a:r>
            <a:r>
              <a:rPr lang="es-CO" sz="3200" dirty="0"/>
              <a:t>. </a:t>
            </a:r>
          </a:p>
        </p:txBody>
      </p:sp>
      <p:sp>
        <p:nvSpPr>
          <p:cNvPr id="3" name="2 Marcador de contenido"/>
          <p:cNvSpPr>
            <a:spLocks noGrp="1"/>
          </p:cNvSpPr>
          <p:nvPr>
            <p:ph idx="1"/>
          </p:nvPr>
        </p:nvSpPr>
        <p:spPr>
          <a:xfrm>
            <a:off x="457200" y="1600200"/>
            <a:ext cx="5410944" cy="2836912"/>
          </a:xfrm>
        </p:spPr>
        <p:txBody>
          <a:bodyPr>
            <a:normAutofit fontScale="77500" lnSpcReduction="20000"/>
          </a:bodyPr>
          <a:lstStyle/>
          <a:p>
            <a:r>
              <a:rPr lang="es-CO" dirty="0" smtClean="0"/>
              <a:t>En </a:t>
            </a:r>
            <a:r>
              <a:rPr lang="es-CO" dirty="0" smtClean="0">
                <a:solidFill>
                  <a:srgbClr val="FF0000"/>
                </a:solidFill>
              </a:rPr>
              <a:t>Gen.9.11</a:t>
            </a:r>
            <a:r>
              <a:rPr lang="es-CO" dirty="0"/>
              <a:t>, Dios había dicho que no volvería a inundar la </a:t>
            </a:r>
            <a:r>
              <a:rPr lang="es-CO" dirty="0" smtClean="0"/>
              <a:t>tierra. Pero los descendientes de Noé </a:t>
            </a:r>
            <a:r>
              <a:rPr lang="es-CO" dirty="0"/>
              <a:t>no le creyeron a </a:t>
            </a:r>
            <a:r>
              <a:rPr lang="es-CO" dirty="0" smtClean="0"/>
              <a:t>Dios, y en </a:t>
            </a:r>
            <a:r>
              <a:rPr lang="es-CO" dirty="0" smtClean="0">
                <a:solidFill>
                  <a:srgbClr val="FF0000"/>
                </a:solidFill>
              </a:rPr>
              <a:t>Gen.11</a:t>
            </a:r>
            <a:r>
              <a:rPr lang="es-CO" dirty="0" smtClean="0">
                <a:solidFill>
                  <a:srgbClr val="FF0000"/>
                </a:solidFill>
              </a:rPr>
              <a:t>:1-4</a:t>
            </a:r>
            <a:r>
              <a:rPr lang="es-CO" dirty="0" smtClean="0"/>
              <a:t>, nos habla de la construcción de una torre cuya cúspide llegara hasta el cielo, para evitar, que en caso de un nuevo diluvio no morir ahogados, la Torre </a:t>
            </a:r>
            <a:r>
              <a:rPr lang="es-CO" dirty="0"/>
              <a:t>de babel</a:t>
            </a:r>
            <a:r>
              <a:rPr lang="es-CO" dirty="0" smtClean="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285874"/>
            <a:ext cx="2703934" cy="322324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4725144"/>
            <a:ext cx="7960518" cy="1938992"/>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400" dirty="0"/>
              <a:t>Todos hablaban una misma lengua, todos tiraban para un mismo lado, había unidad, pero la desobediencia trajo </a:t>
            </a:r>
            <a:r>
              <a:rPr lang="es-CO" sz="2400" dirty="0" smtClean="0"/>
              <a:t>confusión </a:t>
            </a:r>
            <a:r>
              <a:rPr lang="es-CO" sz="2400" dirty="0"/>
              <a:t>de lenguas, en la familia el esposo </a:t>
            </a:r>
            <a:r>
              <a:rPr lang="es-CO" sz="2400" dirty="0" smtClean="0"/>
              <a:t>decía </a:t>
            </a:r>
            <a:r>
              <a:rPr lang="es-CO" sz="2400" dirty="0"/>
              <a:t>una cosa, y la esposa otra y se separaron. Que sucede cuando en la iglesia no hay unidad. </a:t>
            </a:r>
          </a:p>
        </p:txBody>
      </p:sp>
    </p:spTree>
    <p:extLst>
      <p:ext uri="{BB962C8B-B14F-4D97-AF65-F5344CB8AC3E}">
        <p14:creationId xmlns:p14="http://schemas.microsoft.com/office/powerpoint/2010/main" val="1159779432"/>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436502" y="476672"/>
            <a:ext cx="5184576" cy="2201854"/>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dirty="0"/>
              <a:t>El llamado de Dios es que salgamos </a:t>
            </a:r>
            <a:r>
              <a:rPr lang="es-CO" dirty="0" smtClean="0"/>
              <a:t>de babilonia.</a:t>
            </a:r>
          </a:p>
          <a:p>
            <a:pPr marL="0" indent="0" algn="ctr">
              <a:buNone/>
            </a:pPr>
            <a:r>
              <a:rPr lang="es-CO" dirty="0" smtClean="0">
                <a:solidFill>
                  <a:srgbClr val="FF0000"/>
                </a:solidFill>
              </a:rPr>
              <a:t>(ver Apoc.18:4; 2 Cor.6:17; Jer.51:45). </a:t>
            </a:r>
            <a:endParaRPr lang="es-CO" dirty="0">
              <a:solidFill>
                <a:srgbClr val="FF0000"/>
              </a:solidFill>
            </a:endParaRPr>
          </a:p>
        </p:txBody>
      </p:sp>
      <p:sp>
        <p:nvSpPr>
          <p:cNvPr id="4" name="3 Rectángulo"/>
          <p:cNvSpPr/>
          <p:nvPr/>
        </p:nvSpPr>
        <p:spPr>
          <a:xfrm>
            <a:off x="715152" y="3055835"/>
            <a:ext cx="5657048" cy="1569660"/>
          </a:xfrm>
          <a:prstGeom prst="rect">
            <a:avLst/>
          </a:prstGeom>
        </p:spPr>
        <p:txBody>
          <a:bodyPr wrap="square">
            <a:spAutoFit/>
          </a:bodyPr>
          <a:lstStyle/>
          <a:p>
            <a:pPr algn="ctr"/>
            <a:r>
              <a:rPr lang="es-CO" sz="2400" dirty="0" smtClean="0"/>
              <a:t>Pera </a:t>
            </a:r>
            <a:r>
              <a:rPr lang="es-CO" sz="2400" dirty="0"/>
              <a:t>más que eso es que Babilonia salga de nosotros, o de lo contrario pereceremos. </a:t>
            </a:r>
            <a:endParaRPr lang="es-CO" sz="2400" dirty="0" smtClean="0"/>
          </a:p>
          <a:p>
            <a:pPr algn="ctr"/>
            <a:r>
              <a:rPr lang="es-CO" sz="2400" dirty="0" smtClean="0"/>
              <a:t>Ejemplo</a:t>
            </a:r>
            <a:r>
              <a:rPr lang="es-CO" sz="2400" dirty="0"/>
              <a:t>: la mujer de Lot</a:t>
            </a:r>
            <a:r>
              <a:rPr lang="es-CO" sz="2400" dirty="0" smtClean="0"/>
              <a:t>. </a:t>
            </a:r>
            <a:r>
              <a:rPr lang="es-CO" sz="2400" dirty="0" smtClean="0">
                <a:solidFill>
                  <a:srgbClr val="FF0000"/>
                </a:solidFill>
              </a:rPr>
              <a:t>(ver Gen.19:12-17, 24-26).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924944"/>
            <a:ext cx="2160240"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408" y="476672"/>
            <a:ext cx="2640464" cy="2201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708131" y="4870901"/>
            <a:ext cx="7897048" cy="1938992"/>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2400" dirty="0"/>
              <a:t>A semejanza de la mujer de Lot, nosotros </a:t>
            </a:r>
            <a:r>
              <a:rPr lang="es-CO" sz="2400" dirty="0" smtClean="0"/>
              <a:t>ábrenos </a:t>
            </a:r>
            <a:r>
              <a:rPr lang="es-CO" sz="2400" dirty="0"/>
              <a:t>salido de </a:t>
            </a:r>
            <a:r>
              <a:rPr lang="es-CO" sz="2400" dirty="0" smtClean="0"/>
              <a:t>Babilonia físicamente, </a:t>
            </a:r>
            <a:r>
              <a:rPr lang="es-CO" sz="2400" dirty="0"/>
              <a:t>pero espiritualmente </a:t>
            </a:r>
            <a:r>
              <a:rPr lang="es-CO" sz="2400" dirty="0" smtClean="0"/>
              <a:t>estaremos cargando con las costumbres, hábitos y lo que hemos adquirido en ella, eso nos amarra, nos atrae y por el recuerdo de esas cosas pareceremos.</a:t>
            </a:r>
            <a:endParaRPr lang="es-CO" sz="2400" dirty="0"/>
          </a:p>
        </p:txBody>
      </p:sp>
    </p:spTree>
    <p:extLst>
      <p:ext uri="{BB962C8B-B14F-4D97-AF65-F5344CB8AC3E}">
        <p14:creationId xmlns:p14="http://schemas.microsoft.com/office/powerpoint/2010/main" val="19686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4"/>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2050"/>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Autofit/>
          </a:bodyPr>
          <a:lstStyle/>
          <a:p>
            <a:r>
              <a:rPr lang="es-CO" sz="3600" b="1" dirty="0"/>
              <a:t>3</a:t>
            </a:r>
            <a:r>
              <a:rPr lang="es-CO" sz="2800" dirty="0"/>
              <a:t>. tercer y último llamado, </a:t>
            </a:r>
            <a:r>
              <a:rPr lang="es-CO" sz="2800" u="sng" dirty="0">
                <a:solidFill>
                  <a:srgbClr val="FF0000"/>
                </a:solidFill>
              </a:rPr>
              <a:t>color rojo</a:t>
            </a:r>
            <a:r>
              <a:rPr lang="es-CO" sz="2800" dirty="0"/>
              <a:t>: </a:t>
            </a:r>
            <a:r>
              <a:rPr lang="es-CO" sz="2800" dirty="0" smtClean="0"/>
              <a:t> Apoc</a:t>
            </a:r>
            <a:r>
              <a:rPr lang="es-CO" sz="2800" dirty="0"/>
              <a:t>. </a:t>
            </a:r>
            <a:r>
              <a:rPr lang="es-CO" sz="2800" dirty="0" smtClean="0"/>
              <a:t>14:9-11.</a:t>
            </a:r>
            <a:endParaRPr lang="es-CO" sz="2800" dirty="0"/>
          </a:p>
        </p:txBody>
      </p:sp>
      <p:sp>
        <p:nvSpPr>
          <p:cNvPr id="3" name="2 Marcador de contenido"/>
          <p:cNvSpPr>
            <a:spLocks noGrp="1"/>
          </p:cNvSpPr>
          <p:nvPr>
            <p:ph idx="1"/>
          </p:nvPr>
        </p:nvSpPr>
        <p:spPr>
          <a:xfrm>
            <a:off x="467544" y="1686803"/>
            <a:ext cx="4978896" cy="2044824"/>
          </a:xfrm>
        </p:spPr>
        <p:txBody>
          <a:bodyPr>
            <a:normAutofit/>
          </a:bodyPr>
          <a:lstStyle/>
          <a:p>
            <a:pPr lvl="1"/>
            <a:r>
              <a:rPr lang="es-CO" dirty="0" smtClean="0"/>
              <a:t>Si </a:t>
            </a:r>
            <a:r>
              <a:rPr lang="es-CO" dirty="0" smtClean="0"/>
              <a:t>tu estas </a:t>
            </a:r>
            <a:r>
              <a:rPr lang="es-CO" dirty="0" smtClean="0"/>
              <a:t>vacilando </a:t>
            </a:r>
            <a:r>
              <a:rPr lang="es-CO" dirty="0" smtClean="0"/>
              <a:t>a estas alturas </a:t>
            </a:r>
            <a:r>
              <a:rPr lang="es-CO" dirty="0" smtClean="0"/>
              <a:t>todavía, </a:t>
            </a:r>
            <a:r>
              <a:rPr lang="es-CO" dirty="0" smtClean="0"/>
              <a:t>y no sabes que hacer, de seguro te perderás. </a:t>
            </a:r>
            <a:endParaRPr lang="es-CO" dirty="0"/>
          </a:p>
        </p:txBody>
      </p:sp>
      <p:sp>
        <p:nvSpPr>
          <p:cNvPr id="4" name="3 Rectángulo"/>
          <p:cNvSpPr/>
          <p:nvPr/>
        </p:nvSpPr>
        <p:spPr>
          <a:xfrm>
            <a:off x="4060530" y="4273499"/>
            <a:ext cx="4397076" cy="1938992"/>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400" dirty="0"/>
              <a:t>Nota que estos son tres gritos de Dios, tres llamados urgentes que Dios nos </a:t>
            </a:r>
            <a:r>
              <a:rPr lang="es-CO" sz="2400" dirty="0" smtClean="0"/>
              <a:t>envía </a:t>
            </a:r>
            <a:r>
              <a:rPr lang="es-CO" sz="2400" dirty="0"/>
              <a:t>para que despertemos y escapemos de la destrucción que sin duda llegará.</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556792"/>
            <a:ext cx="2380853"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077072"/>
            <a:ext cx="3096344"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0594656"/>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5">
              <a:lumMod val="50000"/>
            </a:schemeClr>
          </a:solidFill>
        </p:spPr>
        <p:txBody>
          <a:bodyPr>
            <a:normAutofit fontScale="92500" lnSpcReduction="10000"/>
          </a:bodyPr>
          <a:lstStyle/>
          <a:p>
            <a:pPr marL="0" indent="0" algn="ctr">
              <a:buNone/>
            </a:pPr>
            <a:r>
              <a:rPr lang="es-CO" dirty="0" smtClean="0">
                <a:solidFill>
                  <a:schemeClr val="bg1"/>
                </a:solidFill>
              </a:rPr>
              <a:t>El llamado que Dios nos hace es para que no juguemos con el pecado. Si tu ya te </a:t>
            </a:r>
            <a:r>
              <a:rPr lang="es-CO" dirty="0" smtClean="0">
                <a:solidFill>
                  <a:schemeClr val="bg1"/>
                </a:solidFill>
              </a:rPr>
              <a:t>bautizaste, conságrate </a:t>
            </a:r>
            <a:r>
              <a:rPr lang="es-CO" dirty="0" smtClean="0">
                <a:solidFill>
                  <a:schemeClr val="bg1"/>
                </a:solidFill>
              </a:rPr>
              <a:t>más a Cristo. </a:t>
            </a:r>
            <a:r>
              <a:rPr lang="es-CO" dirty="0" smtClean="0">
                <a:solidFill>
                  <a:schemeClr val="bg1"/>
                </a:solidFill>
              </a:rPr>
              <a:t>Más oración, más estudio de su Palabra y más dedicación para terminar la tarea.</a:t>
            </a:r>
          </a:p>
          <a:p>
            <a:pPr marL="0" indent="0">
              <a:buNone/>
            </a:pPr>
            <a:endParaRPr lang="es-CO" dirty="0" smtClean="0">
              <a:solidFill>
                <a:schemeClr val="bg1"/>
              </a:solidFill>
            </a:endParaRPr>
          </a:p>
          <a:p>
            <a:pPr marL="0" indent="0" algn="ctr">
              <a:buNone/>
            </a:pPr>
            <a:r>
              <a:rPr lang="es-CO" dirty="0" smtClean="0">
                <a:solidFill>
                  <a:schemeClr val="bg1"/>
                </a:solidFill>
              </a:rPr>
              <a:t>Si </a:t>
            </a:r>
            <a:r>
              <a:rPr lang="es-CO" dirty="0" smtClean="0">
                <a:solidFill>
                  <a:schemeClr val="bg1"/>
                </a:solidFill>
              </a:rPr>
              <a:t>tu no te has bautizado todavía, qué esperas, el </a:t>
            </a:r>
            <a:r>
              <a:rPr lang="es-CO" dirty="0" smtClean="0">
                <a:solidFill>
                  <a:schemeClr val="bg1"/>
                </a:solidFill>
              </a:rPr>
              <a:t>sellamiento </a:t>
            </a:r>
            <a:r>
              <a:rPr lang="es-CO" dirty="0" smtClean="0">
                <a:solidFill>
                  <a:schemeClr val="bg1"/>
                </a:solidFill>
              </a:rPr>
              <a:t>ya está en proceso, el Evangelio ya casi se termina de </a:t>
            </a:r>
            <a:r>
              <a:rPr lang="es-CO" dirty="0" smtClean="0">
                <a:solidFill>
                  <a:schemeClr val="bg1"/>
                </a:solidFill>
              </a:rPr>
              <a:t>predicar, </a:t>
            </a:r>
            <a:r>
              <a:rPr lang="es-CO" dirty="0" smtClean="0">
                <a:solidFill>
                  <a:schemeClr val="bg1"/>
                </a:solidFill>
              </a:rPr>
              <a:t>el tiempo de </a:t>
            </a:r>
            <a:r>
              <a:rPr lang="es-CO" dirty="0" smtClean="0">
                <a:solidFill>
                  <a:schemeClr val="bg1"/>
                </a:solidFill>
              </a:rPr>
              <a:t>gracia </a:t>
            </a:r>
            <a:r>
              <a:rPr lang="es-CO" dirty="0" smtClean="0">
                <a:solidFill>
                  <a:schemeClr val="bg1"/>
                </a:solidFill>
              </a:rPr>
              <a:t>ya casi se termina y cuando eso suceda, la puerta de la gracia se serrará para siempre. Y Cristo aparecerá en las </a:t>
            </a:r>
            <a:r>
              <a:rPr lang="es-CO" dirty="0" smtClean="0">
                <a:solidFill>
                  <a:schemeClr val="bg1"/>
                </a:solidFill>
              </a:rPr>
              <a:t>nubes </a:t>
            </a:r>
            <a:r>
              <a:rPr lang="es-CO" dirty="0" smtClean="0">
                <a:solidFill>
                  <a:schemeClr val="bg1"/>
                </a:solidFill>
              </a:rPr>
              <a:t>de los cielos. </a:t>
            </a:r>
            <a:r>
              <a:rPr lang="es-CO" dirty="0" smtClean="0">
                <a:solidFill>
                  <a:schemeClr val="bg1"/>
                </a:solidFill>
              </a:rPr>
              <a:t>Y por ende, tu no serás salvo. </a:t>
            </a:r>
            <a:endParaRPr lang="es-CO" dirty="0">
              <a:solidFill>
                <a:schemeClr val="bg1"/>
              </a:solidFill>
            </a:endParaRPr>
          </a:p>
        </p:txBody>
      </p:sp>
    </p:spTree>
    <p:extLst>
      <p:ext uri="{BB962C8B-B14F-4D97-AF65-F5344CB8AC3E}">
        <p14:creationId xmlns:p14="http://schemas.microsoft.com/office/powerpoint/2010/main" val="83235580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20000"/>
              <a:lumOff val="80000"/>
            </a:schemeClr>
          </a:solidFill>
          <a:scene3d>
            <a:camera prst="orthographicFront"/>
            <a:lightRig rig="threePt" dir="t"/>
          </a:scene3d>
          <a:sp3d>
            <a:bevelT prst="convex"/>
          </a:sp3d>
        </p:spPr>
        <p:txBody>
          <a:bodyPr>
            <a:normAutofit fontScale="62500" lnSpcReduction="20000"/>
          </a:bodyPr>
          <a:lstStyle/>
          <a:p>
            <a:pPr marL="0" indent="0" algn="ctr">
              <a:buNone/>
            </a:pPr>
            <a:r>
              <a:rPr lang="es-CO" sz="5100" b="1" u="sng" dirty="0" smtClean="0"/>
              <a:t>Lo contrario a lo que dice Apoc.14: </a:t>
            </a:r>
            <a:r>
              <a:rPr lang="es-CO" sz="5100" b="1" u="sng" dirty="0" smtClean="0"/>
              <a:t>9-12.</a:t>
            </a:r>
          </a:p>
          <a:p>
            <a:pPr marL="0" indent="0" algn="ctr">
              <a:buNone/>
            </a:pPr>
            <a:r>
              <a:rPr lang="es-CO" sz="5100" dirty="0" smtClean="0"/>
              <a:t> </a:t>
            </a:r>
            <a:r>
              <a:rPr lang="es-CO" sz="4500" b="1" dirty="0" smtClean="0"/>
              <a:t>¿Que </a:t>
            </a:r>
            <a:r>
              <a:rPr lang="es-CO" sz="4500" b="1" dirty="0" smtClean="0"/>
              <a:t>sucede con los que en lugar de adorar a la bestia, han adorado a Cristo?</a:t>
            </a:r>
            <a:endParaRPr lang="es-CO" b="1" dirty="0" smtClean="0"/>
          </a:p>
          <a:p>
            <a:pPr marL="0" indent="0" algn="ctr">
              <a:buNone/>
            </a:pPr>
            <a:r>
              <a:rPr lang="es-CO" dirty="0" smtClean="0">
                <a:solidFill>
                  <a:srgbClr val="FF0000"/>
                </a:solidFill>
              </a:rPr>
              <a:t>Se sentarán con Cristo en su trono.</a:t>
            </a:r>
          </a:p>
          <a:p>
            <a:pPr marL="0" indent="0" algn="ctr">
              <a:buNone/>
            </a:pPr>
            <a:r>
              <a:rPr lang="es-CO" dirty="0" smtClean="0">
                <a:solidFill>
                  <a:srgbClr val="FF0000"/>
                </a:solidFill>
              </a:rPr>
              <a:t>Dios enjugará toda </a:t>
            </a:r>
            <a:r>
              <a:rPr lang="es-CO" dirty="0" smtClean="0">
                <a:solidFill>
                  <a:srgbClr val="FF0000"/>
                </a:solidFill>
              </a:rPr>
              <a:t>lágrima </a:t>
            </a:r>
            <a:r>
              <a:rPr lang="es-CO" dirty="0" smtClean="0">
                <a:solidFill>
                  <a:srgbClr val="FF0000"/>
                </a:solidFill>
              </a:rPr>
              <a:t>de los ojos de ellos.</a:t>
            </a:r>
          </a:p>
          <a:p>
            <a:pPr marL="0" indent="0" algn="ctr">
              <a:buNone/>
            </a:pPr>
            <a:r>
              <a:rPr lang="es-CO" dirty="0" smtClean="0">
                <a:solidFill>
                  <a:srgbClr val="FF0000"/>
                </a:solidFill>
              </a:rPr>
              <a:t>No tendrán más llanto, ni clamor ni dolor.</a:t>
            </a:r>
          </a:p>
          <a:p>
            <a:pPr marL="0" indent="0" algn="ctr">
              <a:buNone/>
            </a:pPr>
            <a:r>
              <a:rPr lang="es-CO" dirty="0" smtClean="0">
                <a:solidFill>
                  <a:srgbClr val="FF0000"/>
                </a:solidFill>
              </a:rPr>
              <a:t>Dios les </a:t>
            </a:r>
            <a:r>
              <a:rPr lang="es-CO" dirty="0" smtClean="0">
                <a:solidFill>
                  <a:srgbClr val="FF0000"/>
                </a:solidFill>
              </a:rPr>
              <a:t>dará </a:t>
            </a:r>
            <a:r>
              <a:rPr lang="es-CO" dirty="0" smtClean="0">
                <a:solidFill>
                  <a:srgbClr val="FF0000"/>
                </a:solidFill>
              </a:rPr>
              <a:t>gratis del agua de la vida.</a:t>
            </a:r>
          </a:p>
          <a:p>
            <a:pPr marL="0" indent="0" algn="ctr">
              <a:buNone/>
            </a:pPr>
            <a:r>
              <a:rPr lang="es-CO" dirty="0" smtClean="0">
                <a:solidFill>
                  <a:srgbClr val="FF0000"/>
                </a:solidFill>
              </a:rPr>
              <a:t>Sus nombres </a:t>
            </a:r>
            <a:r>
              <a:rPr lang="es-CO" dirty="0" smtClean="0">
                <a:solidFill>
                  <a:srgbClr val="FF0000"/>
                </a:solidFill>
              </a:rPr>
              <a:t>estarán </a:t>
            </a:r>
            <a:r>
              <a:rPr lang="es-CO" dirty="0" smtClean="0">
                <a:solidFill>
                  <a:srgbClr val="FF0000"/>
                </a:solidFill>
              </a:rPr>
              <a:t>escritos en el Libro de la vida.</a:t>
            </a:r>
          </a:p>
          <a:p>
            <a:pPr marL="0" indent="0" algn="ctr">
              <a:buNone/>
            </a:pPr>
            <a:r>
              <a:rPr lang="es-CO" dirty="0" smtClean="0">
                <a:solidFill>
                  <a:srgbClr val="FF0000"/>
                </a:solidFill>
              </a:rPr>
              <a:t>Verán </a:t>
            </a:r>
            <a:r>
              <a:rPr lang="es-CO" dirty="0" smtClean="0">
                <a:solidFill>
                  <a:srgbClr val="FF0000"/>
                </a:solidFill>
              </a:rPr>
              <a:t>el rostro de Dios, y su </a:t>
            </a:r>
            <a:r>
              <a:rPr lang="es-CO" dirty="0" smtClean="0">
                <a:solidFill>
                  <a:srgbClr val="FF0000"/>
                </a:solidFill>
              </a:rPr>
              <a:t>Nombre </a:t>
            </a:r>
            <a:r>
              <a:rPr lang="es-CO" dirty="0" smtClean="0">
                <a:solidFill>
                  <a:srgbClr val="FF0000"/>
                </a:solidFill>
              </a:rPr>
              <a:t>estará en sus frentes. </a:t>
            </a:r>
          </a:p>
          <a:p>
            <a:pPr marL="0" indent="0" algn="ctr">
              <a:buNone/>
            </a:pPr>
            <a:r>
              <a:rPr lang="es-CO" dirty="0" smtClean="0">
                <a:solidFill>
                  <a:srgbClr val="FF0000"/>
                </a:solidFill>
              </a:rPr>
              <a:t>Reinarán por los siglos de los siglos. </a:t>
            </a:r>
          </a:p>
          <a:p>
            <a:pPr marL="0" indent="0" algn="ctr">
              <a:buNone/>
            </a:pPr>
            <a:r>
              <a:rPr lang="es-CO" dirty="0" smtClean="0">
                <a:solidFill>
                  <a:srgbClr val="FF0000"/>
                </a:solidFill>
              </a:rPr>
              <a:t>Plantarán viñas y comerán el fruto de ella.</a:t>
            </a:r>
          </a:p>
          <a:p>
            <a:pPr marL="0" indent="0" algn="ctr">
              <a:buNone/>
            </a:pPr>
            <a:r>
              <a:rPr lang="es-CO" dirty="0" smtClean="0">
                <a:solidFill>
                  <a:srgbClr val="FF0000"/>
                </a:solidFill>
              </a:rPr>
              <a:t>Y cada sábado vendrán a adorar a Dios en la santa </a:t>
            </a:r>
            <a:r>
              <a:rPr lang="es-CO" dirty="0" smtClean="0">
                <a:solidFill>
                  <a:srgbClr val="FF0000"/>
                </a:solidFill>
              </a:rPr>
              <a:t>Jerusalén.</a:t>
            </a:r>
            <a:endParaRPr lang="es-CO" dirty="0" smtClean="0">
              <a:solidFill>
                <a:srgbClr val="FF0000"/>
              </a:solidFill>
            </a:endParaRPr>
          </a:p>
          <a:p>
            <a:pPr marL="0" indent="0" algn="ctr">
              <a:buNone/>
            </a:pPr>
            <a:r>
              <a:rPr lang="es-CO" dirty="0" smtClean="0">
                <a:solidFill>
                  <a:srgbClr val="FF0000"/>
                </a:solidFill>
              </a:rPr>
              <a:t>Además cada uno tendrá una morada de las </a:t>
            </a:r>
            <a:r>
              <a:rPr lang="es-CO" dirty="0" smtClean="0">
                <a:solidFill>
                  <a:srgbClr val="FF0000"/>
                </a:solidFill>
              </a:rPr>
              <a:t>que Cristo </a:t>
            </a:r>
            <a:r>
              <a:rPr lang="es-CO" dirty="0" smtClean="0">
                <a:solidFill>
                  <a:srgbClr val="FF0000"/>
                </a:solidFill>
              </a:rPr>
              <a:t>fue </a:t>
            </a:r>
            <a:r>
              <a:rPr lang="es-CO" dirty="0" smtClean="0">
                <a:solidFill>
                  <a:srgbClr val="FF0000"/>
                </a:solidFill>
              </a:rPr>
              <a:t>a preparar </a:t>
            </a:r>
            <a:r>
              <a:rPr lang="es-CO" dirty="0" smtClean="0">
                <a:solidFill>
                  <a:srgbClr val="FF0000"/>
                </a:solidFill>
              </a:rPr>
              <a:t>en la </a:t>
            </a:r>
            <a:r>
              <a:rPr lang="es-CO" dirty="0" smtClean="0">
                <a:solidFill>
                  <a:srgbClr val="FF0000"/>
                </a:solidFill>
              </a:rPr>
              <a:t>buena </a:t>
            </a:r>
            <a:r>
              <a:rPr lang="es-CO" dirty="0" smtClean="0">
                <a:solidFill>
                  <a:srgbClr val="FF0000"/>
                </a:solidFill>
              </a:rPr>
              <a:t>Jerusalén.</a:t>
            </a:r>
          </a:p>
          <a:p>
            <a:pPr marL="0" indent="0" algn="ctr">
              <a:buNone/>
            </a:pPr>
            <a:r>
              <a:rPr lang="es-CO" dirty="0" smtClean="0">
                <a:solidFill>
                  <a:srgbClr val="FF0000"/>
                </a:solidFill>
              </a:rPr>
              <a:t>Y como si fuera poco, por haber obedecido los Mandamientos de Dios, «entrarán por las puertas en la ciudad, y comerán del fruto del árbol de la vida».</a:t>
            </a:r>
          </a:p>
          <a:p>
            <a:pPr marL="0" indent="0" algn="ctr">
              <a:buNone/>
            </a:pPr>
            <a:r>
              <a:rPr lang="es-CO" dirty="0" smtClean="0"/>
              <a:t>Por tanto: mi deseo es consagrar más mi vida al servicio del Señor, y espero que usted </a:t>
            </a:r>
            <a:r>
              <a:rPr lang="es-CO" dirty="0" smtClean="0"/>
              <a:t>también, </a:t>
            </a:r>
            <a:r>
              <a:rPr lang="es-CO" dirty="0" smtClean="0"/>
              <a:t>Amen.</a:t>
            </a:r>
            <a:endParaRPr lang="es-CO" dirty="0"/>
          </a:p>
        </p:txBody>
      </p:sp>
    </p:spTree>
    <p:extLst>
      <p:ext uri="{BB962C8B-B14F-4D97-AF65-F5344CB8AC3E}">
        <p14:creationId xmlns:p14="http://schemas.microsoft.com/office/powerpoint/2010/main" val="228159922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p:cTn id="3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7" end="7"/>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p:cTn id="43"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8" end="8"/>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p:cTn id="49"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9" end="9"/>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p:cTn id="55"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10" end="10"/>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11" end="11"/>
                                            </p:txEl>
                                          </p:spTgt>
                                        </p:tgtEl>
                                        <p:attrNameLst>
                                          <p:attrName>style.visibility</p:attrName>
                                        </p:attrNameLst>
                                      </p:cBhvr>
                                      <p:to>
                                        <p:strVal val="visible"/>
                                      </p:to>
                                    </p:set>
                                    <p:anim calcmode="lin" valueType="num">
                                      <p:cBhvr>
                                        <p:cTn id="61"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11" end="11"/>
                                            </p:txEl>
                                          </p:spTgt>
                                        </p:tgtEl>
                                      </p:cBhvr>
                                    </p:animEffect>
                                  </p:childTnLst>
                                </p:cTn>
                              </p:par>
                              <p:par>
                                <p:cTn id="65" presetID="31" presetClass="entr" presetSubtype="0" fill="hold" nodeType="with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 calcmode="lin" valueType="num">
                                      <p:cBhvr>
                                        <p:cTn id="67" dur="1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68" dur="10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69" dur="1000" fill="hold"/>
                                        <p:tgtEl>
                                          <p:spTgt spid="3">
                                            <p:txEl>
                                              <p:pRg st="12" end="12"/>
                                            </p:txEl>
                                          </p:spTgt>
                                        </p:tgtEl>
                                        <p:attrNameLst>
                                          <p:attrName>style.rotation</p:attrName>
                                        </p:attrNameLst>
                                      </p:cBhvr>
                                      <p:tavLst>
                                        <p:tav tm="0">
                                          <p:val>
                                            <p:fltVal val="90"/>
                                          </p:val>
                                        </p:tav>
                                        <p:tav tm="100000">
                                          <p:val>
                                            <p:fltVal val="0"/>
                                          </p:val>
                                        </p:tav>
                                      </p:tavLst>
                                    </p:anim>
                                    <p:animEffect transition="in" filter="fade">
                                      <p:cBhvr>
                                        <p:cTn id="70" dur="1000"/>
                                        <p:tgtEl>
                                          <p:spTgt spid="3">
                                            <p:txEl>
                                              <p:pRg st="12" end="12"/>
                                            </p:txEl>
                                          </p:spTgt>
                                        </p:tgtEl>
                                      </p:cBhvr>
                                    </p:animEffect>
                                  </p:childTnLst>
                                </p:cTn>
                              </p:par>
                              <p:par>
                                <p:cTn id="71" presetID="31" presetClass="entr" presetSubtype="0" fill="hold" nodeType="withEffect">
                                  <p:stCondLst>
                                    <p:cond delay="0"/>
                                  </p:stCondLst>
                                  <p:childTnLst>
                                    <p:set>
                                      <p:cBhvr>
                                        <p:cTn id="72" dur="1" fill="hold">
                                          <p:stCondLst>
                                            <p:cond delay="0"/>
                                          </p:stCondLst>
                                        </p:cTn>
                                        <p:tgtEl>
                                          <p:spTgt spid="3">
                                            <p:txEl>
                                              <p:pRg st="13" end="13"/>
                                            </p:txEl>
                                          </p:spTgt>
                                        </p:tgtEl>
                                        <p:attrNameLst>
                                          <p:attrName>style.visibility</p:attrName>
                                        </p:attrNameLst>
                                      </p:cBhvr>
                                      <p:to>
                                        <p:strVal val="visible"/>
                                      </p:to>
                                    </p:set>
                                    <p:anim calcmode="lin" valueType="num">
                                      <p:cBhvr>
                                        <p:cTn id="73" dur="1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74" dur="1000" fill="hold"/>
                                        <p:tgtEl>
                                          <p:spTgt spid="3">
                                            <p:txEl>
                                              <p:pRg st="13" end="13"/>
                                            </p:txEl>
                                          </p:spTgt>
                                        </p:tgtEl>
                                        <p:attrNameLst>
                                          <p:attrName>ppt_h</p:attrName>
                                        </p:attrNameLst>
                                      </p:cBhvr>
                                      <p:tavLst>
                                        <p:tav tm="0">
                                          <p:val>
                                            <p:fltVal val="0"/>
                                          </p:val>
                                        </p:tav>
                                        <p:tav tm="100000">
                                          <p:val>
                                            <p:strVal val="#ppt_h"/>
                                          </p:val>
                                        </p:tav>
                                      </p:tavLst>
                                    </p:anim>
                                    <p:anim calcmode="lin" valueType="num">
                                      <p:cBhvr>
                                        <p:cTn id="75" dur="1000" fill="hold"/>
                                        <p:tgtEl>
                                          <p:spTgt spid="3">
                                            <p:txEl>
                                              <p:pRg st="13" end="13"/>
                                            </p:txEl>
                                          </p:spTgt>
                                        </p:tgtEl>
                                        <p:attrNameLst>
                                          <p:attrName>style.rotation</p:attrName>
                                        </p:attrNameLst>
                                      </p:cBhvr>
                                      <p:tavLst>
                                        <p:tav tm="0">
                                          <p:val>
                                            <p:fltVal val="90"/>
                                          </p:val>
                                        </p:tav>
                                        <p:tav tm="100000">
                                          <p:val>
                                            <p:fltVal val="0"/>
                                          </p:val>
                                        </p:tav>
                                      </p:tavLst>
                                    </p:anim>
                                    <p:animEffect transition="in" filter="fade">
                                      <p:cBhvr>
                                        <p:cTn id="76" dur="1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t>Después de dar estos tres llamados </a:t>
            </a:r>
            <a:r>
              <a:rPr lang="es-CO" dirty="0" smtClean="0"/>
              <a:t>urgentes </a:t>
            </a:r>
            <a:r>
              <a:rPr lang="es-CO" dirty="0" smtClean="0"/>
              <a:t>a la humanidad para que despierte y se salven del peligro que se avecina, el apóstol Juan, aunque se encontraba preso en la isla de Patmos dice: «</a:t>
            </a:r>
            <a:r>
              <a:rPr lang="es-CO" dirty="0" smtClean="0">
                <a:latin typeface="Agency FB" pitchFamily="34" charset="0"/>
              </a:rPr>
              <a:t>Aquí está la paciencia de los santos, los que guardan los Mandamientos de Dios, y tienen la fe de Jesús</a:t>
            </a:r>
            <a:r>
              <a:rPr lang="es-CO" dirty="0" smtClean="0"/>
              <a:t>» </a:t>
            </a:r>
            <a:r>
              <a:rPr lang="es-CO" dirty="0" smtClean="0">
                <a:solidFill>
                  <a:srgbClr val="FF0000"/>
                </a:solidFill>
              </a:rPr>
              <a:t>(Apoc.14:12).</a:t>
            </a:r>
          </a:p>
          <a:p>
            <a:pPr marL="0" indent="0" algn="ctr">
              <a:buNone/>
            </a:pPr>
            <a:endParaRPr lang="es-CO" dirty="0" smtClean="0"/>
          </a:p>
          <a:p>
            <a:pPr marL="0" indent="0" algn="ctr">
              <a:buNone/>
            </a:pPr>
            <a:r>
              <a:rPr lang="es-CO" dirty="0" smtClean="0"/>
              <a:t>Quiero </a:t>
            </a:r>
            <a:r>
              <a:rPr lang="es-CO" dirty="0" smtClean="0"/>
              <a:t>resaltar la palabra «paciencia». Esta palabra «paciencia», muchas veces se entiende mal, como: ¡</a:t>
            </a:r>
            <a:r>
              <a:rPr lang="es-CO" u="sng" dirty="0" smtClean="0"/>
              <a:t>no se afane! ¡no se angustie! ¡Confíe en Dios</a:t>
            </a:r>
            <a:r>
              <a:rPr lang="es-CO" dirty="0" smtClean="0"/>
              <a:t>! Y se sientan a esperar dejando que el tiempo corra, sin hacer nada, cumpliendo con su deber. </a:t>
            </a:r>
            <a:endParaRPr lang="es-CO" dirty="0" smtClean="0"/>
          </a:p>
          <a:p>
            <a:pPr marL="0" indent="0" algn="ctr">
              <a:buNone/>
            </a:pPr>
            <a:endParaRPr lang="es-CO" dirty="0" smtClean="0"/>
          </a:p>
          <a:p>
            <a:pPr marL="0" indent="0" algn="ctr">
              <a:buNone/>
            </a:pPr>
            <a:r>
              <a:rPr lang="es-CO" dirty="0" smtClean="0"/>
              <a:t>¡No! </a:t>
            </a:r>
            <a:r>
              <a:rPr lang="es-CO" dirty="0" smtClean="0"/>
              <a:t>la </a:t>
            </a:r>
            <a:r>
              <a:rPr lang="es-CO" dirty="0" smtClean="0"/>
              <a:t>palabra </a:t>
            </a:r>
            <a:r>
              <a:rPr lang="es-CO" dirty="0" smtClean="0"/>
              <a:t>«paciencia», significa PERSEVERANCIA, CONSTANCIA, y RENOBADO </a:t>
            </a:r>
            <a:r>
              <a:rPr lang="es-CO" dirty="0" smtClean="0"/>
              <a:t>ESFUERZO.</a:t>
            </a:r>
            <a:endParaRPr lang="es-CO" dirty="0"/>
          </a:p>
        </p:txBody>
      </p:sp>
    </p:spTree>
    <p:extLst>
      <p:ext uri="{BB962C8B-B14F-4D97-AF65-F5344CB8AC3E}">
        <p14:creationId xmlns:p14="http://schemas.microsoft.com/office/powerpoint/2010/main" val="428250065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5">
              <a:lumMod val="50000"/>
            </a:schemeClr>
          </a:solidFill>
        </p:spPr>
        <p:txBody>
          <a:bodyPr>
            <a:normAutofit fontScale="92500"/>
          </a:bodyPr>
          <a:lstStyle/>
          <a:p>
            <a:pPr marL="0" indent="0" algn="ctr">
              <a:buNone/>
            </a:pPr>
            <a:r>
              <a:rPr lang="es-CO" dirty="0" smtClean="0">
                <a:solidFill>
                  <a:srgbClr val="FFFF00"/>
                </a:solidFill>
              </a:rPr>
              <a:t>Lo </a:t>
            </a:r>
            <a:r>
              <a:rPr lang="es-CO" dirty="0">
                <a:solidFill>
                  <a:srgbClr val="FFFF00"/>
                </a:solidFill>
              </a:rPr>
              <a:t>que quiere decir es que este grupo de hombres, mujeres y niños que fueron sellados en sus frentes, </a:t>
            </a:r>
            <a:r>
              <a:rPr lang="es-CO" dirty="0" smtClean="0">
                <a:solidFill>
                  <a:srgbClr val="FFFF00"/>
                </a:solidFill>
              </a:rPr>
              <a:t>son el REMANENTE, y a </a:t>
            </a:r>
            <a:r>
              <a:rPr lang="es-CO" dirty="0">
                <a:solidFill>
                  <a:srgbClr val="FFFF00"/>
                </a:solidFill>
              </a:rPr>
              <a:t>medida que sufren las consecuencias de la </a:t>
            </a:r>
            <a:r>
              <a:rPr lang="es-CO" dirty="0" smtClean="0">
                <a:solidFill>
                  <a:srgbClr val="FFFF00"/>
                </a:solidFill>
              </a:rPr>
              <a:t>persecución por guardar los Mandamientos de Dios, especialmente el sábado, que es la «señal» que los identifica como el pueblo de </a:t>
            </a:r>
            <a:r>
              <a:rPr lang="es-CO" dirty="0" smtClean="0">
                <a:solidFill>
                  <a:srgbClr val="FFFF00"/>
                </a:solidFill>
              </a:rPr>
              <a:t>Dios, continúan orando y continúan predicando </a:t>
            </a:r>
            <a:r>
              <a:rPr lang="es-CO" dirty="0" smtClean="0">
                <a:solidFill>
                  <a:srgbClr val="FFFF00"/>
                </a:solidFill>
              </a:rPr>
              <a:t>aquí y allá porque saben que esa es su responsabilidad, predicar como lo hiso Noé</a:t>
            </a:r>
            <a:r>
              <a:rPr lang="es-CO" dirty="0" smtClean="0">
                <a:solidFill>
                  <a:srgbClr val="FFFF00"/>
                </a:solidFill>
              </a:rPr>
              <a:t>.</a:t>
            </a:r>
            <a:endParaRPr lang="es-CO" dirty="0" smtClean="0">
              <a:solidFill>
                <a:srgbClr val="FFFF00"/>
              </a:solidFill>
            </a:endParaRPr>
          </a:p>
          <a:p>
            <a:pPr marL="0" indent="0" algn="ctr">
              <a:buNone/>
            </a:pPr>
            <a:endParaRPr lang="es-CO" dirty="0" smtClean="0">
              <a:solidFill>
                <a:srgbClr val="FFFF00"/>
              </a:solidFill>
            </a:endParaRPr>
          </a:p>
          <a:p>
            <a:pPr marL="0" indent="0" algn="ctr">
              <a:buNone/>
            </a:pPr>
            <a:r>
              <a:rPr lang="es-CO" dirty="0" smtClean="0">
                <a:solidFill>
                  <a:srgbClr val="FFFF00"/>
                </a:solidFill>
              </a:rPr>
              <a:t>Para confirmar que el sábado es el sello de Dios </a:t>
            </a:r>
            <a:r>
              <a:rPr lang="es-CO" dirty="0" smtClean="0">
                <a:solidFill>
                  <a:schemeClr val="bg1"/>
                </a:solidFill>
              </a:rPr>
              <a:t>(lea </a:t>
            </a:r>
            <a:r>
              <a:rPr lang="es-CO" dirty="0">
                <a:solidFill>
                  <a:schemeClr val="bg1"/>
                </a:solidFill>
              </a:rPr>
              <a:t>Éxodo 31:13-15; Ezequiel 20:12;20 y Hebreos 8:10), </a:t>
            </a:r>
            <a:endParaRPr lang="es-CO" dirty="0" smtClean="0">
              <a:solidFill>
                <a:schemeClr val="bg1"/>
              </a:solidFill>
            </a:endParaRPr>
          </a:p>
        </p:txBody>
      </p:sp>
    </p:spTree>
    <p:extLst>
      <p:ext uri="{BB962C8B-B14F-4D97-AF65-F5344CB8AC3E}">
        <p14:creationId xmlns:p14="http://schemas.microsoft.com/office/powerpoint/2010/main" val="1168026411"/>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sz="6000" b="1" dirty="0" smtClean="0"/>
              <a:t>Conclusión</a:t>
            </a:r>
            <a:endParaRPr lang="es-CO" sz="6000" b="1" dirty="0"/>
          </a:p>
        </p:txBody>
      </p:sp>
      <p:sp>
        <p:nvSpPr>
          <p:cNvPr id="3" name="2 Marcador de contenido"/>
          <p:cNvSpPr>
            <a:spLocks noGrp="1"/>
          </p:cNvSpPr>
          <p:nvPr>
            <p:ph idx="1"/>
          </p:nvPr>
        </p:nvSpPr>
        <p:spPr>
          <a:xfrm>
            <a:off x="457200" y="1600200"/>
            <a:ext cx="8229600" cy="4853136"/>
          </a:xfrm>
          <a:solidFill>
            <a:schemeClr val="accent5">
              <a:lumMod val="50000"/>
            </a:schemeClr>
          </a:solidFill>
        </p:spPr>
        <p:txBody>
          <a:bodyPr>
            <a:normAutofit fontScale="85000" lnSpcReduction="10000"/>
          </a:bodyPr>
          <a:lstStyle/>
          <a:p>
            <a:pPr marL="0" indent="0" algn="ctr">
              <a:buNone/>
            </a:pPr>
            <a:r>
              <a:rPr lang="es-CO" dirty="0">
                <a:solidFill>
                  <a:srgbClr val="FFFF00"/>
                </a:solidFill>
              </a:rPr>
              <a:t>Si usted siente en su corazón que esa es su responsabilidad, yo le </a:t>
            </a:r>
            <a:r>
              <a:rPr lang="es-CO" dirty="0" smtClean="0">
                <a:solidFill>
                  <a:srgbClr val="FFFF00"/>
                </a:solidFill>
              </a:rPr>
              <a:t>invito </a:t>
            </a:r>
            <a:r>
              <a:rPr lang="es-CO" dirty="0">
                <a:solidFill>
                  <a:srgbClr val="FFFF00"/>
                </a:solidFill>
              </a:rPr>
              <a:t>que oremos juntos para que Dios nos de el poder del </a:t>
            </a:r>
            <a:r>
              <a:rPr lang="es-CO" dirty="0" smtClean="0">
                <a:solidFill>
                  <a:srgbClr val="FFFF00"/>
                </a:solidFill>
              </a:rPr>
              <a:t>Espíritu </a:t>
            </a:r>
            <a:r>
              <a:rPr lang="es-CO" dirty="0">
                <a:solidFill>
                  <a:srgbClr val="FFFF00"/>
                </a:solidFill>
              </a:rPr>
              <a:t>Santo y hagamos nuestra parte: </a:t>
            </a:r>
            <a:endParaRPr lang="es-CO" dirty="0" smtClean="0">
              <a:solidFill>
                <a:srgbClr val="FFFF00"/>
              </a:solidFill>
            </a:endParaRPr>
          </a:p>
          <a:p>
            <a:pPr marL="0" indent="0" algn="ctr">
              <a:buNone/>
            </a:pPr>
            <a:r>
              <a:rPr lang="es-CO" dirty="0" smtClean="0">
                <a:solidFill>
                  <a:schemeClr val="bg1"/>
                </a:solidFill>
              </a:rPr>
              <a:t>«</a:t>
            </a:r>
            <a:r>
              <a:rPr lang="es-CO" dirty="0">
                <a:solidFill>
                  <a:schemeClr val="bg1"/>
                </a:solidFill>
              </a:rPr>
              <a:t>Padre nuestro que estas en el cielo, por favor, </a:t>
            </a:r>
            <a:r>
              <a:rPr lang="es-CO" dirty="0" smtClean="0">
                <a:solidFill>
                  <a:schemeClr val="bg1"/>
                </a:solidFill>
              </a:rPr>
              <a:t>perdona </a:t>
            </a:r>
            <a:r>
              <a:rPr lang="es-CO" dirty="0">
                <a:solidFill>
                  <a:schemeClr val="bg1"/>
                </a:solidFill>
              </a:rPr>
              <a:t>nuestra negligencia y nuestra pereza por compartir tu Evangelio como tu nos lo ordenaste, </a:t>
            </a:r>
            <a:r>
              <a:rPr lang="es-CO" dirty="0" smtClean="0">
                <a:solidFill>
                  <a:schemeClr val="bg1"/>
                </a:solidFill>
              </a:rPr>
              <a:t>límpianos </a:t>
            </a:r>
            <a:r>
              <a:rPr lang="es-CO" dirty="0">
                <a:solidFill>
                  <a:schemeClr val="bg1"/>
                </a:solidFill>
              </a:rPr>
              <a:t>de todo pecado y </a:t>
            </a:r>
            <a:r>
              <a:rPr lang="es-CO" dirty="0" smtClean="0">
                <a:solidFill>
                  <a:schemeClr val="bg1"/>
                </a:solidFill>
              </a:rPr>
              <a:t>ayúdanos, </a:t>
            </a:r>
            <a:r>
              <a:rPr lang="es-CO" dirty="0">
                <a:solidFill>
                  <a:schemeClr val="bg1"/>
                </a:solidFill>
              </a:rPr>
              <a:t>capacítanos Señor, has que no sintamos temor o vergüenza por hablar de tu amor, que aprovechemos cada segundo de vida que nos resta, para compartir tu palabra con otras personas, Señor ayúdanos. Te lo pedimos en el nombre de Cristo Jesús. Amen. </a:t>
            </a:r>
          </a:p>
        </p:txBody>
      </p:sp>
    </p:spTree>
    <p:extLst>
      <p:ext uri="{BB962C8B-B14F-4D97-AF65-F5344CB8AC3E}">
        <p14:creationId xmlns:p14="http://schemas.microsoft.com/office/powerpoint/2010/main" val="272669025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664</TotalTime>
  <Words>1607</Words>
  <Application>Microsoft Office PowerPoint</Application>
  <PresentationFormat>Presentación en pantalla (4:3)</PresentationFormat>
  <Paragraphs>64</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TRIPLE ALERTA:  ¡EMERGENCIA UNIVERSAL!</vt:lpstr>
      <vt:lpstr>Presentación de PowerPoint</vt:lpstr>
      <vt:lpstr>Presentación de PowerPoint</vt:lpstr>
      <vt:lpstr>Presentación de PowerPoint</vt:lpstr>
      <vt:lpstr>Presentación de PowerPoint</vt:lpstr>
      <vt:lpstr>Presentación de PowerPoint</vt:lpstr>
      <vt:lpstr>Recuerda que todos debemos comparecer ante el tribunal de Cristo.</vt:lpstr>
      <vt:lpstr>2. Segundo llamado, color naranja: Apoc.14:7,8. </vt:lpstr>
      <vt:lpstr>Presentación de PowerPoint</vt:lpstr>
      <vt:lpstr>3. tercer y último llamado, color rojo:  Apoc. 14:9-11.</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TRIPLE ALERTA:  ¡EMERGENCIA UNIVERSAL!</dc:title>
  <dc:creator>FAMILIA FIERRO CH</dc:creator>
  <cp:lastModifiedBy>HUMBERTO</cp:lastModifiedBy>
  <cp:revision>66</cp:revision>
  <dcterms:created xsi:type="dcterms:W3CDTF">2013-10-26T02:07:41Z</dcterms:created>
  <dcterms:modified xsi:type="dcterms:W3CDTF">2016-03-08T03:59:46Z</dcterms:modified>
</cp:coreProperties>
</file>